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notesMasterIdLst>
    <p:notesMasterId r:id="rId22"/>
  </p:notesMasterIdLst>
  <p:sldIdLst>
    <p:sldId id="256" r:id="rId3"/>
    <p:sldId id="268" r:id="rId4"/>
    <p:sldId id="260" r:id="rId5"/>
    <p:sldId id="259" r:id="rId6"/>
    <p:sldId id="275" r:id="rId7"/>
    <p:sldId id="258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62" r:id="rId16"/>
    <p:sldId id="267" r:id="rId17"/>
    <p:sldId id="276" r:id="rId18"/>
    <p:sldId id="273" r:id="rId19"/>
    <p:sldId id="274" r:id="rId20"/>
    <p:sldId id="28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37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5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7438E-1C56-490B-B3B5-0C2B496F5991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205CB-7A1C-48C3-AB6D-ADC492BF7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4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8" name="Picture 2" descr="E:\Photoshop\GoldenAutumn\GoldenAutumnW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10" name="Picture 3" descr="E:\Photoshop\GoldenAutumn\GoldenAut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3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hotoshop\GoldenAutumn\GoldenAutumnW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Photoshop\GoldenAutumn\GoldenAut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>
            <a:lvl1pPr>
              <a:defRPr b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Photoshop\GoldenAutumn\GoldenAutumnM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99992" y="332656"/>
            <a:ext cx="4644008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0"/>
          </p:nvPr>
        </p:nvSpPr>
        <p:spPr>
          <a:xfrm>
            <a:off x="1078409" y="1700808"/>
            <a:ext cx="7886079" cy="4897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Photoshop\GoldenAutumn\04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4716016" cy="1143000"/>
          </a:xfrm>
        </p:spPr>
        <p:txBody>
          <a:bodyPr>
            <a:normAutofit/>
          </a:bodyPr>
          <a:lstStyle>
            <a:lvl1pPr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115616" y="1484784"/>
            <a:ext cx="7416800" cy="4968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7" name="Picture 2" descr="E:\Photoshop\GoldenAutumn\04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7" name="Picture 2" descr="E:\Photoshop\GoldenAutumn\03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E:\Photoshop\GoldenAutumn\0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DBA6B-27C5-40D6-B3F9-9A237D7C3594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572A5-EA44-4881-9100-EF055C3B9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Жестокое обращение с детьми и подростками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886200"/>
            <a:ext cx="7358114" cy="240032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«Ребенок должен при всех обстоятельствах быть среди тех, </a:t>
            </a:r>
            <a:r>
              <a:rPr lang="ru-RU" sz="3600" b="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от кого </a:t>
            </a:r>
            <a:r>
              <a:rPr lang="ru-RU" sz="3600" b="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первым получает защиту и помощь»</a:t>
            </a:r>
            <a:endParaRPr lang="ru-RU" sz="36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Photoshop\GoldenAutumn\GoldenAutum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Насилие в семье</a:t>
            </a:r>
          </a:p>
        </p:txBody>
      </p:sp>
      <p:pic>
        <p:nvPicPr>
          <p:cNvPr id="6" name="Содержимое 5" descr="1232701714_ne-bey-rebenka-1929-laptev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40000"/>
          </a:blip>
          <a:stretch>
            <a:fillRect/>
          </a:stretch>
        </p:blipFill>
        <p:spPr>
          <a:xfrm>
            <a:off x="1867240" y="1600200"/>
            <a:ext cx="5776593" cy="4833082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Считается, что </a:t>
            </a:r>
            <a:r>
              <a:rPr lang="ru-RU" sz="2800" b="1" u="sng" dirty="0" smtClean="0"/>
              <a:t>жестоки </a:t>
            </a:r>
            <a:r>
              <a:rPr lang="ru-RU" sz="2800" b="1" dirty="0" smtClean="0"/>
              <a:t>именно те </a:t>
            </a:r>
            <a:r>
              <a:rPr lang="ru-RU" sz="2800" b="1" u="sng" dirty="0" smtClean="0"/>
              <a:t>дети,</a:t>
            </a:r>
            <a:r>
              <a:rPr lang="ru-RU" sz="2800" b="1" dirty="0" smtClean="0"/>
              <a:t> которые испытывают на себе </a:t>
            </a:r>
            <a:r>
              <a:rPr lang="ru-RU" sz="2800" b="1" u="sng" dirty="0" smtClean="0"/>
              <a:t>подобное обращение</a:t>
            </a:r>
            <a:endParaRPr lang="ru-RU" sz="2800" b="1" u="sng" dirty="0"/>
          </a:p>
        </p:txBody>
      </p:sp>
      <p:pic>
        <p:nvPicPr>
          <p:cNvPr id="5" name="Содержимое 4" descr="1183822932_25b7c904a7dfb866858407e72452699a_full.jpg"/>
          <p:cNvPicPr>
            <a:picLocks noGrp="1" noChangeAspect="1"/>
          </p:cNvPicPr>
          <p:nvPr>
            <p:ph sz="half" idx="1"/>
          </p:nvPr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784710" y="1600200"/>
            <a:ext cx="2888279" cy="4525963"/>
          </a:xfrm>
        </p:spPr>
      </p:pic>
      <p:pic>
        <p:nvPicPr>
          <p:cNvPr id="6" name="Содержимое 5" descr="6-11298488562.jpg"/>
          <p:cNvPicPr>
            <a:picLocks noGrp="1" noChangeAspect="1"/>
          </p:cNvPicPr>
          <p:nvPr>
            <p:ph sz="half" idx="2"/>
          </p:nvPr>
        </p:nvPicPr>
        <p:blipFill>
          <a:blip r:embed="rId3">
            <a:lum bright="30000"/>
          </a:blip>
          <a:stretch>
            <a:fillRect/>
          </a:stretch>
        </p:blipFill>
        <p:spPr>
          <a:xfrm>
            <a:off x="3857620" y="1785926"/>
            <a:ext cx="5072097" cy="407196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Photoshop\GoldenAutumn\GoldenAutum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/>
              <a:t>Порог детской жестокости</a:t>
            </a:r>
            <a:endParaRPr lang="ru-RU" sz="6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В Госдуме работают над законопроектом о снижении возраста привлечения к уголовной  ответственности.</a:t>
            </a:r>
          </a:p>
          <a:p>
            <a:r>
              <a:rPr lang="ru-RU" sz="1800" b="1" dirty="0" smtClean="0"/>
              <a:t>Сейчас в России могут отправить в колонию за тяжкие преступления с 14 лет. В число преступлений, за которые предполагается судить с 12 лет, войдут убийство, похищение человека, захват заложника,  изнасилование.</a:t>
            </a:r>
          </a:p>
          <a:p>
            <a:r>
              <a:rPr lang="ru-RU" sz="1800" b="1" dirty="0" smtClean="0"/>
              <a:t> В новгородской деревне </a:t>
            </a:r>
            <a:r>
              <a:rPr lang="ru-RU" sz="1800" b="1" dirty="0" err="1" smtClean="0"/>
              <a:t>Лычково</a:t>
            </a:r>
            <a:r>
              <a:rPr lang="ru-RU" sz="1800" b="1" dirty="0" smtClean="0"/>
              <a:t>  мальчишка, которому дали кличку Карлик, держал в страхе взрослых и детей несколько лет. Сначала он вешал собак. Потом убил пятилетнего ребёнка Ваню Волкова, пытавшегося защитить своего щенка. Малолетнего убийцу не могли судить. И ненадолго отправили в местную больницу. Вернувшись домой, Карлик изнасиловал 7 – летнюю племянницу. Потом забил ногами упавшего сельского алкоголика. Следом запер женщин – продавцов в магазинчике  и поджег его. Их спас случай. </a:t>
            </a:r>
          </a:p>
          <a:p>
            <a:r>
              <a:rPr lang="ru-RU" sz="1800" b="1" dirty="0" smtClean="0"/>
              <a:t>Это дикий, но не единственный факт. Официальная статистика утверждает: преступность среди несовершеннолетних падает. </a:t>
            </a:r>
            <a:r>
              <a:rPr lang="ru-RU" sz="1800" b="1" u="sng" dirty="0" smtClean="0"/>
              <a:t>Но пропорционально растёт жестокость их преступлений. </a:t>
            </a:r>
            <a:r>
              <a:rPr lang="ru-RU" sz="1800" b="1" dirty="0" smtClean="0"/>
              <a:t>В России каждый год фиксируется более </a:t>
            </a:r>
            <a:r>
              <a:rPr lang="ru-RU" sz="1800" b="1" u="sng" dirty="0" smtClean="0"/>
              <a:t>300тысяч преступлений, совершённых подростками</a:t>
            </a:r>
            <a:r>
              <a:rPr lang="ru-RU" sz="1800" b="1" dirty="0" smtClean="0"/>
              <a:t>. Треть  преступлений совершают дети до 14 лет. Детская жестокость опасна для окружающих и для самой подростковой среды.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Photoshop\GoldenAutumn\GoldenAutum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/>
              <a:t>Порог детской жестокости</a:t>
            </a:r>
            <a:endParaRPr lang="ru-RU" sz="6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За привлечение к ответственности с 12 лет выступает</a:t>
            </a:r>
            <a:r>
              <a:rPr lang="ru-RU" sz="1800" dirty="0" smtClean="0"/>
              <a:t> Следственный комитет МВД. </a:t>
            </a:r>
          </a:p>
          <a:p>
            <a:r>
              <a:rPr lang="ru-RU" sz="1800" b="1" dirty="0" smtClean="0"/>
              <a:t>Против – Уполномоченный по правам ребёнка Российской Федерации</a:t>
            </a:r>
            <a:r>
              <a:rPr lang="ru-RU" sz="1800" dirty="0" smtClean="0"/>
              <a:t> Павел Астахов. Он говорит, что нужно искать истоки жестокости детей. На Западе этот вопрос в принципе решен уже давно.</a:t>
            </a:r>
          </a:p>
          <a:p>
            <a:r>
              <a:rPr lang="ru-RU" sz="1800" dirty="0" smtClean="0"/>
              <a:t>Самое строгое «детское» законодательство в Индии, Ирландии и Сингапуре. В этих странах в тюрьму сажают с 7лет. В США, Великобритании, Швейцарии уголовная ответственность наступает с 10лет. Так. В штате Пенсильвания суд дал </a:t>
            </a:r>
            <a:r>
              <a:rPr lang="ru-RU" sz="1800" b="1" dirty="0" smtClean="0"/>
              <a:t>пожизненное</a:t>
            </a:r>
            <a:r>
              <a:rPr lang="ru-RU" sz="1800" dirty="0" smtClean="0"/>
              <a:t> 11 – летнему, который застрелил беременную женщину.</a:t>
            </a:r>
          </a:p>
          <a:p>
            <a:r>
              <a:rPr lang="ru-RU" sz="1800" dirty="0" smtClean="0"/>
              <a:t> Психологи говорят, что в семье, где жестокость часть повседневной жизни, вряд ли вырастет добрый человек. Обстановка в семье порождает у ребёнка злое отношение к миру, а </a:t>
            </a:r>
            <a:r>
              <a:rPr lang="ru-RU" sz="1800" b="1" dirty="0" smtClean="0"/>
              <a:t>жестокость – способ отомстить за обиды и унижения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Не надо быть экспертом, чтобы увидеть: количество сюжетов о насилии на телевидении, в кино и прессе постоянно растет. С таким потоком </a:t>
            </a:r>
            <a:r>
              <a:rPr lang="ru-RU" sz="1800" b="1" dirty="0" smtClean="0"/>
              <a:t>негативной </a:t>
            </a:r>
            <a:r>
              <a:rPr lang="ru-RU" sz="1800" dirty="0" smtClean="0"/>
              <a:t>информации  непросто справиться и взрослому человеку, не говоря уже о ребёнке. 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b="1" dirty="0" smtClean="0"/>
              <a:t>Ответственность за жестокое </a:t>
            </a:r>
            <a:br>
              <a:rPr lang="ru-RU" b="1" dirty="0" smtClean="0"/>
            </a:br>
            <a:r>
              <a:rPr lang="ru-RU" b="1" dirty="0" smtClean="0"/>
              <a:t>обращение с детьми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1500174"/>
            <a:ext cx="4929222" cy="1357322"/>
          </a:xfrm>
        </p:spPr>
        <p:txBody>
          <a:bodyPr>
            <a:normAutofit fontScale="92500"/>
          </a:bodyPr>
          <a:lstStyle/>
          <a:p>
            <a:r>
              <a:rPr lang="ru-RU" sz="3500" b="1" dirty="0" smtClean="0"/>
              <a:t>Административная ответственность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2910" y="3357562"/>
            <a:ext cx="8043890" cy="3143272"/>
          </a:xfrm>
        </p:spPr>
        <p:txBody>
          <a:bodyPr>
            <a:normAutofit fontScale="92500"/>
          </a:bodyPr>
          <a:lstStyle/>
          <a:p>
            <a:r>
              <a:rPr lang="ru-RU" sz="2600" b="1" dirty="0" smtClean="0"/>
              <a:t>Кодексом РФ об административных правонарушениях предусмотрена ответственность за неисполнение или ненадлежащее исполнение обязанностей по содержанию, воспитанию, обучению, защите прав и интересов несовершеннолетних — в виде предупреждения или наложения административного </a:t>
            </a:r>
            <a:r>
              <a:rPr lang="ru-RU" sz="2600" b="1" u="sng" dirty="0" smtClean="0"/>
              <a:t>штрафа в размере от ста до пятисот рублей</a:t>
            </a:r>
          </a:p>
          <a:p>
            <a:r>
              <a:rPr lang="ru-RU" sz="2600" b="1" dirty="0" smtClean="0"/>
              <a:t>(ст. 5.35 </a:t>
            </a:r>
            <a:r>
              <a:rPr lang="ru-RU" sz="2600" b="1" dirty="0" err="1" smtClean="0"/>
              <a:t>КоАП</a:t>
            </a:r>
            <a:r>
              <a:rPr lang="ru-RU" sz="2600" b="1" smtClean="0"/>
              <a:t> </a:t>
            </a:r>
            <a:r>
              <a:rPr lang="ru-RU" sz="2600" b="1" dirty="0" smtClean="0"/>
              <a:t>РФ)</a:t>
            </a:r>
          </a:p>
          <a:p>
            <a:endParaRPr lang="ru-RU" sz="1100" dirty="0" smtClean="0"/>
          </a:p>
          <a:p>
            <a:endParaRPr lang="ru-RU" sz="1100" dirty="0"/>
          </a:p>
        </p:txBody>
      </p:sp>
      <p:pic>
        <p:nvPicPr>
          <p:cNvPr id="5" name="Содержимое 6" descr="jpg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5357818" y="1357298"/>
            <a:ext cx="2856888" cy="207170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Photoshop\GoldenAutumn\GoldenAutum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6900882" cy="150019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Уголовная </a:t>
            </a:r>
            <a:br>
              <a:rPr lang="ru-RU" sz="4000" b="1" dirty="0" smtClean="0"/>
            </a:br>
            <a:r>
              <a:rPr lang="ru-RU" sz="4000" b="1" dirty="0" smtClean="0"/>
              <a:t>ответственность</a:t>
            </a:r>
            <a:r>
              <a:rPr lang="ru-RU" sz="3200" b="1" dirty="0" smtClean="0"/>
              <a:t>.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7" name="Содержимое 6" descr="jpg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30000"/>
          </a:blip>
          <a:stretch>
            <a:fillRect/>
          </a:stretch>
        </p:blipFill>
        <p:spPr>
          <a:xfrm>
            <a:off x="5929922" y="785795"/>
            <a:ext cx="3214078" cy="2071702"/>
          </a:xfrm>
        </p:spPr>
      </p:pic>
      <p:sp>
        <p:nvSpPr>
          <p:cNvPr id="8" name="Прямоугольник 7"/>
          <p:cNvSpPr/>
          <p:nvPr/>
        </p:nvSpPr>
        <p:spPr>
          <a:xfrm>
            <a:off x="571472" y="2428868"/>
            <a:ext cx="82153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Российское уголовное законодательство предусматривает ответственность за все виды физического и сексуального насилия над детьми, а также по ряду статей — за психическое насилие и за пренебрежение основными потребностями детей, отсутствие заботы о них (ст. 111 (умышленное причинение тяжкого вреда здоровью);  ст. 112;  ст. 113;  ст. 115;  ст. 116 (побои), ст.117 (истязание);  ст. 118 , ст. 131 (изнасилование); ст. 132 (насильственные действия сексуального характера);  и т.д.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Photoshop\GoldenAutumn\GoldenAutum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5757874" cy="157163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Гражданско-правовая </a:t>
            </a:r>
            <a:br>
              <a:rPr lang="ru-RU" sz="3200" b="1" dirty="0" smtClean="0"/>
            </a:br>
            <a:r>
              <a:rPr lang="ru-RU" sz="3200" b="1" dirty="0" smtClean="0"/>
              <a:t>ответственность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7" name="Содержимое 6" descr="jpg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30000"/>
          </a:blip>
          <a:stretch>
            <a:fillRect/>
          </a:stretch>
        </p:blipFill>
        <p:spPr>
          <a:xfrm>
            <a:off x="5929922" y="785795"/>
            <a:ext cx="3214078" cy="2071702"/>
          </a:xfrm>
        </p:spPr>
      </p:pic>
      <p:sp>
        <p:nvSpPr>
          <p:cNvPr id="9" name="Прямоугольник 8"/>
          <p:cNvSpPr/>
          <p:nvPr/>
        </p:nvSpPr>
        <p:spPr>
          <a:xfrm>
            <a:off x="785786" y="2500306"/>
            <a:ext cx="7143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ст. 69 Семейного кодекса Российской Федерации ( лишение родительских прав );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ст. 73 Семейного кодекса Российской Федерации( ограничение родительских прав );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ст. 77 Семейного кодекса Российской Федерации ( отобрание ребенка при непосредственной угрозе жизни ребенка или его здоровью ).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Photoshop\GoldenAutumn\GoldenAutum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Метод воспитания</a:t>
            </a:r>
          </a:p>
        </p:txBody>
      </p:sp>
      <p:pic>
        <p:nvPicPr>
          <p:cNvPr id="6" name="Содержимое 5" descr="разговор ребенку ремень...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-10000" contrast="40000"/>
          </a:blip>
          <a:stretch>
            <a:fillRect/>
          </a:stretch>
        </p:blipFill>
        <p:spPr>
          <a:xfrm>
            <a:off x="1000100" y="1285860"/>
            <a:ext cx="7572428" cy="557214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Photoshop\GoldenAutumn\GoldenAutum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Метод воспитания</a:t>
            </a:r>
          </a:p>
        </p:txBody>
      </p:sp>
      <p:pic>
        <p:nvPicPr>
          <p:cNvPr id="6" name="Содержимое 5" descr="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357298"/>
            <a:ext cx="7586690" cy="4929222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Photoshop\GoldenAutumn\GoldenAutum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543824" cy="785794"/>
          </a:xfrm>
        </p:spPr>
        <p:txBody>
          <a:bodyPr>
            <a:noAutofit/>
          </a:bodyPr>
          <a:lstStyle/>
          <a:p>
            <a:r>
              <a:rPr lang="ru-RU" sz="5400" dirty="0" smtClean="0"/>
              <a:t>Заключение</a:t>
            </a:r>
            <a:endParaRPr lang="ru-RU" sz="54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785794"/>
            <a:ext cx="85725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Чтобы защитить ребенка от жестокого обращения, от его последствий, чтобы обеспечить ему счастливое детство и право на жизненное пространство, которое формирует в нем физическое здоровье, обеспечивает уровень образования, воспитывает моральные качества и нравственные принципы, т. е готовит его к созданию семьи и воспитанию собственных детей, необходимо оградить его от возможного или вероятного негативного воздействия и, если возникнет такая необходимость, защитить его. На страже стоят государственные законы. И каждый гражданин нашей страны должен понимать  ответственность за наших детей, за наше будущее, проявить свою активную гражданскую позицию и не остаться равнодушным к тем детям, которые находятся в опасном положении</a:t>
            </a:r>
            <a:endParaRPr lang="ru-RU" sz="2400" b="1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Жестокое обращение с детьми наносит непоправимый вред не только здоровью, но и влечет за собой  тяжелые социальные последствия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928934"/>
            <a:ext cx="6215106" cy="335758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1026" name="Picture 2" descr="F:\лорпа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0511" y="2928934"/>
            <a:ext cx="6322978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Photoshop\GoldenAutumn\GoldenAutum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6000" dirty="0" smtClean="0">
                <a:solidFill>
                  <a:srgbClr val="002060"/>
                </a:solidFill>
              </a:rPr>
              <a:t>Насилие в семье</a:t>
            </a:r>
          </a:p>
        </p:txBody>
      </p:sp>
      <p:pic>
        <p:nvPicPr>
          <p:cNvPr id="7" name="Содержимое 6" descr="w_image_1346926464228_6197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8889" y="1285860"/>
            <a:ext cx="6862135" cy="5151574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GoldenAutumn\GoldenAu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2411413" y="274638"/>
            <a:ext cx="6275387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ОСНОВНЫЕ ФОРМЫ жестокого обращения с детьми</a:t>
            </a:r>
          </a:p>
        </p:txBody>
      </p:sp>
      <p:sp>
        <p:nvSpPr>
          <p:cNvPr id="11268" name="Содержимое 2"/>
          <p:cNvSpPr>
            <a:spLocks noGrp="1"/>
          </p:cNvSpPr>
          <p:nvPr>
            <p:ph idx="1"/>
          </p:nvPr>
        </p:nvSpPr>
        <p:spPr>
          <a:xfrm>
            <a:off x="1285852" y="1071546"/>
            <a:ext cx="7400948" cy="505461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2800" u="sng" dirty="0" smtClean="0">
                <a:solidFill>
                  <a:schemeClr val="bg1"/>
                </a:solidFill>
              </a:rPr>
              <a:t>ФИЗИЧЕСКОЕ,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 </a:t>
            </a:r>
            <a:r>
              <a:rPr lang="ru-RU" sz="2800" u="sng" dirty="0" smtClean="0">
                <a:solidFill>
                  <a:schemeClr val="bg1"/>
                </a:solidFill>
              </a:rPr>
              <a:t>СЕКСУАЛЬНОЕ </a:t>
            </a:r>
            <a:r>
              <a:rPr lang="ru-RU" sz="2800" dirty="0" smtClean="0">
                <a:solidFill>
                  <a:schemeClr val="bg1"/>
                </a:solidFill>
              </a:rPr>
              <a:t>(развращение),</a:t>
            </a:r>
          </a:p>
          <a:p>
            <a:pPr>
              <a:buFont typeface="Wingdings" pitchFamily="2" charset="2"/>
              <a:buChar char="Ø"/>
            </a:pPr>
            <a:r>
              <a:rPr lang="ru-RU" sz="2800" u="sng" dirty="0" smtClean="0">
                <a:solidFill>
                  <a:schemeClr val="bg1"/>
                </a:solidFill>
              </a:rPr>
              <a:t>ПСИХИЧЕСКОЕ</a:t>
            </a:r>
            <a:r>
              <a:rPr lang="ru-RU" sz="2800" dirty="0" smtClean="0">
                <a:solidFill>
                  <a:schemeClr val="bg1"/>
                </a:solidFill>
              </a:rPr>
              <a:t> (эмоциональное),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 </a:t>
            </a:r>
            <a:r>
              <a:rPr lang="ru-RU" sz="2800" u="sng" dirty="0" smtClean="0">
                <a:solidFill>
                  <a:schemeClr val="bg1"/>
                </a:solidFill>
              </a:rPr>
              <a:t>МОРАЛЬНАЯ ЖЕСТОКОСТЬ </a:t>
            </a:r>
            <a:r>
              <a:rPr lang="ru-RU" sz="2800" dirty="0" smtClean="0">
                <a:solidFill>
                  <a:schemeClr val="bg1"/>
                </a:solidFill>
              </a:rPr>
              <a:t>(пренебрежение основными нуждами ребенка).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 </a:t>
            </a:r>
            <a:r>
              <a:rPr lang="ru-RU" sz="2800" u="sng" dirty="0" smtClean="0">
                <a:solidFill>
                  <a:schemeClr val="bg1"/>
                </a:solidFill>
              </a:rPr>
              <a:t>ФИЗИЧЕСКОЕ НАСИЛИЕ </a:t>
            </a:r>
            <a:r>
              <a:rPr lang="ru-RU" sz="2800" dirty="0" smtClean="0">
                <a:solidFill>
                  <a:schemeClr val="bg1"/>
                </a:solidFill>
              </a:rPr>
              <a:t>– преднамеренное нанесение физических повреждений ребенку родителями или лицами, их заменяющими, либо ответственными за их воспитание. </a:t>
            </a:r>
          </a:p>
          <a:p>
            <a:pPr eaLnBrk="1" hangingPunct="1"/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GoldenAutumn\GoldenAu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2411413" y="274638"/>
            <a:ext cx="6275387" cy="1143000"/>
          </a:xfrm>
        </p:spPr>
        <p:txBody>
          <a:bodyPr>
            <a:normAutofit/>
          </a:bodyPr>
          <a:lstStyle/>
          <a:p>
            <a:endParaRPr lang="ru-RU" sz="3600" dirty="0" smtClean="0">
              <a:solidFill>
                <a:schemeClr val="bg1"/>
              </a:solidFill>
            </a:endParaRPr>
          </a:p>
        </p:txBody>
      </p:sp>
      <p:sp>
        <p:nvSpPr>
          <p:cNvPr id="11268" name="Содержимое 2"/>
          <p:cNvSpPr>
            <a:spLocks noGrp="1"/>
          </p:cNvSpPr>
          <p:nvPr>
            <p:ph idx="1"/>
          </p:nvPr>
        </p:nvSpPr>
        <p:spPr>
          <a:xfrm>
            <a:off x="827088" y="1916113"/>
            <a:ext cx="7859712" cy="421005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eaLnBrk="1" hangingPunct="1"/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F:\5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14290"/>
            <a:ext cx="6715172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GoldenAutumn\GoldenAutumn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Обстоятельства, ситуации, способствующие жестокому обращению с детьми</a:t>
            </a:r>
          </a:p>
        </p:txBody>
      </p:sp>
      <p:sp>
        <p:nvSpPr>
          <p:cNvPr id="10244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Ø нежеланный ребенок;</a:t>
            </a:r>
          </a:p>
          <a:p>
            <a:r>
              <a:rPr lang="ru-RU" sz="1800" b="1" dirty="0" smtClean="0"/>
              <a:t>Ø наличие у ребенка физических и умственных недостатков;</a:t>
            </a:r>
          </a:p>
          <a:p>
            <a:r>
              <a:rPr lang="ru-RU" sz="1800" b="1" dirty="0" smtClean="0"/>
              <a:t>Ø врожденные уродства;</a:t>
            </a:r>
          </a:p>
          <a:p>
            <a:r>
              <a:rPr lang="ru-RU" sz="1800" b="1" dirty="0" smtClean="0"/>
              <a:t>Ø нелюбимый ребенок в семье;</a:t>
            </a:r>
          </a:p>
          <a:p>
            <a:r>
              <a:rPr lang="ru-RU" sz="1800" b="1" dirty="0" smtClean="0"/>
              <a:t>Ø сходство с нелюбимым родственником;</a:t>
            </a:r>
          </a:p>
          <a:p>
            <a:r>
              <a:rPr lang="ru-RU" sz="1800" b="1" dirty="0" smtClean="0"/>
              <a:t>Ø нарушения в поведении ребенка, включая </a:t>
            </a:r>
            <a:r>
              <a:rPr lang="ru-RU" sz="1800" b="1" dirty="0" err="1" smtClean="0"/>
              <a:t>гиперактивность</a:t>
            </a:r>
            <a:r>
              <a:rPr lang="ru-RU" sz="1800" b="1" dirty="0" smtClean="0"/>
              <a:t>;</a:t>
            </a:r>
          </a:p>
          <a:p>
            <a:r>
              <a:rPr lang="ru-RU" sz="1800" b="1" dirty="0" smtClean="0"/>
              <a:t>Ø «трудный» ребенок;</a:t>
            </a:r>
          </a:p>
          <a:p>
            <a:r>
              <a:rPr lang="ru-RU" sz="1800" b="1" dirty="0" smtClean="0"/>
              <a:t>Ø низкая масса тела при рождении, недоношенность;</a:t>
            </a:r>
          </a:p>
          <a:p>
            <a:r>
              <a:rPr lang="ru-RU" sz="1800" b="1" dirty="0" smtClean="0"/>
              <a:t>Ø высокоодаренный или талантливый ребенок.</a:t>
            </a:r>
          </a:p>
          <a:p>
            <a:r>
              <a:rPr lang="ru-RU" sz="1800" b="1" dirty="0" smtClean="0"/>
              <a:t>Ø наличие в семье больного алкоголизмом или наркоманией;</a:t>
            </a:r>
          </a:p>
          <a:p>
            <a:r>
              <a:rPr lang="ru-RU" sz="1800" b="1" dirty="0" smtClean="0"/>
              <a:t>Ø специфические культурные или религиозные факторы;</a:t>
            </a:r>
          </a:p>
          <a:p>
            <a:r>
              <a:rPr lang="ru-RU" sz="1800" b="1" dirty="0" smtClean="0"/>
              <a:t>Ø стрессы, ставшие следствием безработицы, финансовых трудностей, смерти или потери близкого человека, супружеских конфликтов, чрезмерной занятости взрослых;</a:t>
            </a:r>
          </a:p>
          <a:p>
            <a:r>
              <a:rPr lang="ru-RU" sz="1800" b="1" dirty="0" smtClean="0"/>
              <a:t>Ø низкий уровень образования и недостаточный профессионализм родителей;</a:t>
            </a:r>
            <a:endParaRPr lang="ru-RU" sz="18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Жестокое обращение с детьми ситуация в стране</a:t>
            </a:r>
            <a:endParaRPr lang="ru-RU" b="1" dirty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500430" y="1600200"/>
            <a:ext cx="5186370" cy="475775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* </a:t>
            </a:r>
            <a:r>
              <a:rPr lang="ru-RU" sz="2400" b="1" dirty="0" smtClean="0"/>
              <a:t>Спасаясь от жестокого обращения, ежегодно кончают жизнь самоубийством примерно 2 тыс. детей и подростков, 50 тыс. уходят из семьи, 6 тыс. — из детских домов и интернатов.</a:t>
            </a:r>
          </a:p>
          <a:p>
            <a:r>
              <a:rPr lang="ru-RU" sz="2400" b="1" dirty="0" smtClean="0"/>
              <a:t>* В общей сложности 25—26 тыс. несовершеннолетних ежегодно становятся жертвами преступных посягательств, из них около 2 тыс. погибают, 8-9 тыс. получают телесные повреждения.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" name="Содержимое 4" descr="PAPA2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1428736"/>
            <a:ext cx="3830262" cy="378621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Жестокое обращение с детьми ситуация в стране</a:t>
            </a:r>
            <a:endParaRPr lang="ru-RU" b="1" dirty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571868" y="1600200"/>
            <a:ext cx="5114932" cy="475775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· В России регистрируется свыше 2,5 тыс. сексуальных преступлений, включающих развратные действия взрослых лиц в отношении малолетних детей; с каждым годом совершается все больше изнасилований несовершеннолетних.</a:t>
            </a:r>
          </a:p>
          <a:p>
            <a:r>
              <a:rPr lang="ru-RU" sz="2000" b="1" dirty="0" smtClean="0"/>
              <a:t>И все это происходит на глазах у соседей, родственников, окружающих людей!</a:t>
            </a:r>
          </a:p>
          <a:p>
            <a:r>
              <a:rPr lang="ru-RU" sz="2000" b="1" dirty="0" smtClean="0"/>
              <a:t>· До 10% детей- жертв насилия - погибает, у большинства появляются серьезные отклонения в психическом и физическом развитии, в эмоциональной сфере.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" name="Содержимое 10" descr="0353526001278998515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142844" y="1714488"/>
            <a:ext cx="3743905" cy="392909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Photoshop\GoldenAutumn\GoldenAutum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1000108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Насилие в семье</a:t>
            </a:r>
          </a:p>
        </p:txBody>
      </p:sp>
      <p:pic>
        <p:nvPicPr>
          <p:cNvPr id="6" name="Содержимое 5" descr="24792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30000"/>
          </a:blip>
          <a:stretch>
            <a:fillRect/>
          </a:stretch>
        </p:blipFill>
        <p:spPr>
          <a:xfrm>
            <a:off x="1928794" y="3071810"/>
            <a:ext cx="5214974" cy="3643314"/>
          </a:xfrm>
        </p:spPr>
      </p:pic>
      <p:pic>
        <p:nvPicPr>
          <p:cNvPr id="5" name="Содержимое 5" descr="e_galki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785794"/>
            <a:ext cx="6643734" cy="2500329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enni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Osenniy</Template>
  <TotalTime>292</TotalTime>
  <Words>677</Words>
  <Application>Microsoft Office PowerPoint</Application>
  <PresentationFormat>Экран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Osenniy</vt:lpstr>
      <vt:lpstr>Тема Office</vt:lpstr>
      <vt:lpstr>Жестокое обращение с детьми и подростками</vt:lpstr>
      <vt:lpstr>Жестокое обращение с детьми наносит непоправимый вред не только здоровью, но и влечет за собой  тяжелые социальные последствия</vt:lpstr>
      <vt:lpstr>Насилие в семье</vt:lpstr>
      <vt:lpstr>ОСНОВНЫЕ ФОРМЫ жестокого обращения с детьми</vt:lpstr>
      <vt:lpstr>Слайд 5</vt:lpstr>
      <vt:lpstr>Обстоятельства, ситуации, способствующие жестокому обращению с детьми</vt:lpstr>
      <vt:lpstr>Жестокое обращение с детьми ситуация в стране</vt:lpstr>
      <vt:lpstr>Жестокое обращение с детьми ситуация в стране</vt:lpstr>
      <vt:lpstr>Насилие в семье</vt:lpstr>
      <vt:lpstr>Насилие в семье</vt:lpstr>
      <vt:lpstr>Считается, что жестоки именно те дети, которые испытывают на себе подобное обращение</vt:lpstr>
      <vt:lpstr>Порог детской жестокости</vt:lpstr>
      <vt:lpstr>Порог детской жестокости</vt:lpstr>
      <vt:lpstr> Ответственность за жестокое  обращение с детьми </vt:lpstr>
      <vt:lpstr>Уголовная  ответственность.  </vt:lpstr>
      <vt:lpstr>Гражданско-правовая  ответственность </vt:lpstr>
      <vt:lpstr>Метод воспитания</vt:lpstr>
      <vt:lpstr>Метод воспитания</vt:lpstr>
      <vt:lpstr>Заключение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Жестокое обращение с детьми и подростками</dc:title>
  <dc:subject>Шаблон для презентаций PowerPoint</dc:subject>
  <dc:creator>Samsung</dc:creator>
  <dc:description>Презентации по культуре и искусству, шаблоны PowerPoint http://freeppt.ru/</dc:description>
  <cp:lastModifiedBy>Admin</cp:lastModifiedBy>
  <cp:revision>39</cp:revision>
  <dcterms:created xsi:type="dcterms:W3CDTF">2013-10-20T16:17:46Z</dcterms:created>
  <dcterms:modified xsi:type="dcterms:W3CDTF">2016-11-30T06:19:24Z</dcterms:modified>
</cp:coreProperties>
</file>